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1" r:id="rId2"/>
    <p:sldId id="277" r:id="rId3"/>
    <p:sldId id="266" r:id="rId4"/>
    <p:sldId id="278" r:id="rId5"/>
    <p:sldId id="279" r:id="rId6"/>
    <p:sldId id="280" r:id="rId7"/>
    <p:sldId id="263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026C9-8A1E-44B6-B51D-C5D56D83F22E}" type="datetimeFigureOut">
              <a:rPr lang="pt-BR" smtClean="0"/>
              <a:pPr/>
              <a:t>20/04/2021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E5AB8-9CA9-48D1-B4C0-319A9B9E9A4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34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CFF24-ECC5-48DA-A7EA-D20FC9DD5599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57EC1-C61D-4E1B-B2D8-FEDF078FD1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82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6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6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09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5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5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4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6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7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C125-4FD7-4E88-B957-E21CCB53FF1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20/04/2021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FB07-1D5B-4C22-AF96-3F09F9B526D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4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C:\Users\diandrasena\Desktop\Sem tít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3923928" y="6021288"/>
            <a:ext cx="171249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539354" y="412750"/>
            <a:ext cx="8065294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b="1" dirty="0">
                <a:solidFill>
                  <a:srgbClr val="9BBB59">
                    <a:lumMod val="75000"/>
                  </a:srgbClr>
                </a:solidFill>
              </a:rPr>
              <a:t>Superintendência de Vigilância em Saúde/Diretoria de Vigilância das Doenças Transmissíveis e Não Transmissíveis/Gerência de Imunização </a:t>
            </a:r>
          </a:p>
        </p:txBody>
      </p:sp>
      <p:sp>
        <p:nvSpPr>
          <p:cNvPr id="7" name="CaixaDeTexto 5"/>
          <p:cNvSpPr txBox="1">
            <a:spLocks noChangeArrowheads="1"/>
          </p:cNvSpPr>
          <p:nvPr/>
        </p:nvSpPr>
        <p:spPr bwMode="auto">
          <a:xfrm>
            <a:off x="395537" y="2985316"/>
            <a:ext cx="83616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3200" b="1" dirty="0"/>
              <a:t>Campanha de Vacinação contra a COVID-19 – “</a:t>
            </a:r>
            <a:r>
              <a:rPr lang="pt-BR" sz="4000" dirty="0"/>
              <a:t>Vacina </a:t>
            </a:r>
            <a:r>
              <a:rPr lang="pt-BR" sz="4000" dirty="0" smtClean="0"/>
              <a:t>Pfizer/</a:t>
            </a:r>
            <a:r>
              <a:rPr lang="pt-BR" sz="4000" dirty="0" err="1" smtClean="0"/>
              <a:t>BioNTech</a:t>
            </a:r>
            <a:r>
              <a:rPr lang="pt-BR" sz="4000" dirty="0" smtClean="0"/>
              <a:t>/</a:t>
            </a:r>
            <a:r>
              <a:rPr lang="pt-BR" sz="4000" dirty="0" err="1" smtClean="0"/>
              <a:t>Comirnaty</a:t>
            </a:r>
            <a:r>
              <a:rPr lang="pt-BR" sz="4000" dirty="0" smtClean="0"/>
              <a:t>”</a:t>
            </a:r>
            <a:endParaRPr lang="pt-BR" altLang="pt-BR" sz="4000" dirty="0">
              <a:solidFill>
                <a:prstClr val="black"/>
              </a:solidFill>
            </a:endParaRPr>
          </a:p>
        </p:txBody>
      </p:sp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4907756" y="5373216"/>
            <a:ext cx="3849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000" b="1" dirty="0">
                <a:solidFill>
                  <a:srgbClr val="9BBB59">
                    <a:lumMod val="75000"/>
                  </a:srgbClr>
                </a:solidFill>
              </a:rPr>
              <a:t>           Palmas, 19 de Abril de 2021.</a:t>
            </a:r>
          </a:p>
        </p:txBody>
      </p:sp>
    </p:spTree>
    <p:extLst>
      <p:ext uri="{BB962C8B-B14F-4D97-AF65-F5344CB8AC3E}">
        <p14:creationId xmlns:p14="http://schemas.microsoft.com/office/powerpoint/2010/main" val="21379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540" y="353240"/>
            <a:ext cx="8280920" cy="2211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Ministério da Saúde em reunião com os Estados no mês de Abril, confirmou a distribuição da </a:t>
            </a:r>
            <a:r>
              <a:rPr lang="pt-BR" b="1" u="sng" dirty="0"/>
              <a:t>vacina Pfizer/</a:t>
            </a:r>
            <a:r>
              <a:rPr lang="pt-BR" b="1" u="sng" dirty="0" err="1"/>
              <a:t>BioNTech</a:t>
            </a:r>
            <a:r>
              <a:rPr lang="pt-BR" b="1" u="sng" dirty="0"/>
              <a:t> </a:t>
            </a:r>
            <a:r>
              <a:rPr lang="pt-BR" dirty="0"/>
              <a:t>na semana de 03 a 07 de Maio (previsão).</a:t>
            </a:r>
          </a:p>
        </p:txBody>
      </p:sp>
      <p:pic>
        <p:nvPicPr>
          <p:cNvPr id="9" name="Imagem 7" descr="C:\Users\diandrasena\Desktop\Sem título.png">
            <a:extLst>
              <a:ext uri="{FF2B5EF4-FFF2-40B4-BE49-F238E27FC236}">
                <a16:creationId xmlns="" xmlns:a16="http://schemas.microsoft.com/office/drawing/2014/main" id="{B6022D4C-24AE-4617-945F-84EC6B797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3923928" y="6021288"/>
            <a:ext cx="171249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diandrasena\Desktop\GettyImages-12300092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10445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andrasena\Desktop\1abeef02c2e3daafd07031a1f1d418280e423545-768x4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172" y="3429001"/>
            <a:ext cx="3897477" cy="25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4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Ícone de vetor de ponto de exclamação 553845 - Download Vetores Gratis,  Desenhos de Vetor, Modelos e Clipart">
            <a:extLst>
              <a:ext uri="{FF2B5EF4-FFF2-40B4-BE49-F238E27FC236}">
                <a16:creationId xmlns="" xmlns:a16="http://schemas.microsoft.com/office/drawing/2014/main" id="{A342720E-1D9F-477A-8BC0-F8C4E0751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2415">
            <a:off x="5760406" y="123987"/>
            <a:ext cx="1685553" cy="168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7" descr="C:\Users\diandrasena\Desktop\Sem título.png">
            <a:extLst>
              <a:ext uri="{FF2B5EF4-FFF2-40B4-BE49-F238E27FC236}">
                <a16:creationId xmlns="" xmlns:a16="http://schemas.microsoft.com/office/drawing/2014/main" id="{36DC43A4-4900-44BA-8BE0-39C733E2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3923928" y="6021288"/>
            <a:ext cx="171249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A954290D-D9CE-4A12-8F55-5F58B1502E7A}"/>
              </a:ext>
            </a:extLst>
          </p:cNvPr>
          <p:cNvSpPr txBox="1"/>
          <p:nvPr/>
        </p:nvSpPr>
        <p:spPr>
          <a:xfrm>
            <a:off x="647564" y="189012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u="sng" dirty="0"/>
              <a:t>PONTOS</a:t>
            </a:r>
          </a:p>
          <a:p>
            <a:pPr algn="ctr"/>
            <a:r>
              <a:rPr lang="pt-BR" sz="4400" b="1" u="sng" dirty="0"/>
              <a:t>IMPORTANTES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CA958DE1-75D7-44C9-9BB4-BA09DA1D328E}"/>
              </a:ext>
            </a:extLst>
          </p:cNvPr>
          <p:cNvSpPr txBox="1"/>
          <p:nvPr/>
        </p:nvSpPr>
        <p:spPr>
          <a:xfrm>
            <a:off x="539552" y="2021562"/>
            <a:ext cx="7956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800" b="1" u="sng" dirty="0"/>
              <a:t>Armazenamento e Temperatura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BR" sz="2800" b="1" u="sng" dirty="0"/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>
                <a:solidFill>
                  <a:srgbClr val="FF0000"/>
                </a:solidFill>
              </a:rPr>
              <a:t>-60°C a -80°C (Freezer Ultra Baixa Temperatura, pode ser armazenado por 6 meses) / -80°C a -90°C (Container Térmico de Transporte / pode ser armazenado por 30 dias;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pt-BR" sz="2400" dirty="0"/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/>
              <a:t> -15°C a -25°C (Freezer, pode ser armazenado por até 2 semanas / </a:t>
            </a:r>
            <a:r>
              <a:rPr lang="pt-BR" sz="2400" b="1" dirty="0"/>
              <a:t>14 dias</a:t>
            </a:r>
            <a:r>
              <a:rPr lang="pt-BR" sz="2400" dirty="0"/>
              <a:t>); 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dirty="0"/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/>
              <a:t> +2°C a +8°C (Refrigerador / pode ser armazenado por até </a:t>
            </a:r>
            <a:r>
              <a:rPr lang="pt-BR" sz="2400" b="1" dirty="0"/>
              <a:t>5 dias</a:t>
            </a:r>
            <a:r>
              <a:rPr lang="pt-BR" sz="24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242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 descr="C:\Users\diandrasena\Desktop\Sem título.png">
            <a:extLst>
              <a:ext uri="{FF2B5EF4-FFF2-40B4-BE49-F238E27FC236}">
                <a16:creationId xmlns="" xmlns:a16="http://schemas.microsoft.com/office/drawing/2014/main" id="{36DC43A4-4900-44BA-8BE0-39C733E2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3923928" y="6021288"/>
            <a:ext cx="171249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20605440-0D7C-4EAB-9643-F972BE6829F7}"/>
              </a:ext>
            </a:extLst>
          </p:cNvPr>
          <p:cNvSpPr txBox="1"/>
          <p:nvPr/>
        </p:nvSpPr>
        <p:spPr>
          <a:xfrm>
            <a:off x="683568" y="620688"/>
            <a:ext cx="7956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Armazenamento e Transporte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pt-BR" sz="2400" b="1" dirty="0"/>
          </a:p>
          <a:p>
            <a:pPr marL="457200" indent="-4572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/>
              <a:t>Transporte e Armazenamento para as Centrais de rede de frio -15°C a -20°C (2 semanas/14 dias);</a:t>
            </a:r>
          </a:p>
          <a:p>
            <a:pPr marL="457200" indent="-4572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dirty="0"/>
          </a:p>
          <a:p>
            <a:pPr marL="457200" indent="-4572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/>
              <a:t>Armazenamento nas salas de vacinas +2°C a +8°C (5 dias);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pt-BR" sz="2800" dirty="0"/>
          </a:p>
          <a:p>
            <a:pPr marL="457200" indent="-4572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800" b="1" u="sng" dirty="0"/>
              <a:t>Apresentação da Vacina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dirty="0"/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b="1" dirty="0"/>
              <a:t>Vacina multidose </a:t>
            </a:r>
            <a:r>
              <a:rPr lang="pt-BR" sz="2400" dirty="0"/>
              <a:t>(frascos 6 </a:t>
            </a:r>
            <a:r>
              <a:rPr lang="pt-BR" sz="2400" dirty="0" smtClean="0"/>
              <a:t>doses) ; </a:t>
            </a:r>
            <a:endParaRPr lang="pt-BR" sz="2400" dirty="0"/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b="1" dirty="0"/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b="1" dirty="0"/>
              <a:t>2 doses </a:t>
            </a:r>
            <a:r>
              <a:rPr lang="pt-BR" sz="2400" dirty="0" smtClean="0"/>
              <a:t>(0,3 ml, intervalo mínimo </a:t>
            </a:r>
            <a:r>
              <a:rPr lang="pt-BR" sz="2400" dirty="0"/>
              <a:t>21 dias entre as doses); 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2682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 descr="C:\Users\diandrasena\Desktop\Sem título.png">
            <a:extLst>
              <a:ext uri="{FF2B5EF4-FFF2-40B4-BE49-F238E27FC236}">
                <a16:creationId xmlns="" xmlns:a16="http://schemas.microsoft.com/office/drawing/2014/main" id="{36DC43A4-4900-44BA-8BE0-39C733E2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3923928" y="6021288"/>
            <a:ext cx="171249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DC53DCC-ABFB-46F7-8A0B-5639C104A992}"/>
              </a:ext>
            </a:extLst>
          </p:cNvPr>
          <p:cNvSpPr txBox="1"/>
          <p:nvPr/>
        </p:nvSpPr>
        <p:spPr>
          <a:xfrm>
            <a:off x="593558" y="548680"/>
            <a:ext cx="79568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pt-BR" sz="2400" b="1" dirty="0"/>
              <a:t>  Diluente</a:t>
            </a:r>
            <a:r>
              <a:rPr lang="pt-BR" sz="2400" dirty="0"/>
              <a:t> (soro fisiológico 0,9%, diluição com 1,8 ml, </a:t>
            </a:r>
            <a:r>
              <a:rPr lang="pt-BR" sz="2400" u="sng"/>
              <a:t>uso </a:t>
            </a:r>
            <a:r>
              <a:rPr lang="pt-BR" sz="2400" u="sng" smtClean="0"/>
              <a:t>imediato</a:t>
            </a:r>
            <a:r>
              <a:rPr lang="pt-BR" sz="2400" smtClean="0"/>
              <a:t>); </a:t>
            </a:r>
            <a:endParaRPr lang="pt-BR" sz="2400" dirty="0"/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pt-BR" sz="2400" dirty="0"/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pt-BR" sz="2400" b="1" dirty="0"/>
              <a:t>  Seringa e Agulha</a:t>
            </a:r>
            <a:r>
              <a:rPr lang="pt-BR" sz="2400" dirty="0"/>
              <a:t> (aplicação seringa de 1ml/agulha 21,23,25, diluição seringa de 3 ml).</a:t>
            </a:r>
            <a:endParaRPr lang="pt-BR" sz="2400" b="1" dirty="0"/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BR" sz="2800" b="1" u="sng" dirty="0"/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800" b="1" u="sng" dirty="0"/>
              <a:t>Quantitativo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BR" sz="2800" b="1" u="sng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/>
              <a:t>Tocantins, irá receber </a:t>
            </a:r>
            <a:r>
              <a:rPr lang="pt-BR" sz="2400" u="sng" dirty="0"/>
              <a:t>2.983</a:t>
            </a:r>
            <a:r>
              <a:rPr lang="pt-BR" sz="2400" dirty="0"/>
              <a:t> doses;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400" dirty="0"/>
              <a:t> </a:t>
            </a:r>
            <a:r>
              <a:rPr lang="pt-BR" sz="2800" b="1" dirty="0"/>
              <a:t>Grupo Prioritário Elencado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r>
              <a:rPr lang="pt-BR" sz="2400" dirty="0"/>
              <a:t>Pessoas com Comorbidades (2,6%);</a:t>
            </a:r>
          </a:p>
        </p:txBody>
      </p:sp>
    </p:spTree>
    <p:extLst>
      <p:ext uri="{BB962C8B-B14F-4D97-AF65-F5344CB8AC3E}">
        <p14:creationId xmlns:p14="http://schemas.microsoft.com/office/powerpoint/2010/main" val="5481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 descr="C:\Users\diandrasena\Desktop\Sem título.png">
            <a:extLst>
              <a:ext uri="{FF2B5EF4-FFF2-40B4-BE49-F238E27FC236}">
                <a16:creationId xmlns="" xmlns:a16="http://schemas.microsoft.com/office/drawing/2014/main" id="{36DC43A4-4900-44BA-8BE0-39C733E2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3923928" y="6021288"/>
            <a:ext cx="171249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DC53DCC-ABFB-46F7-8A0B-5639C104A992}"/>
              </a:ext>
            </a:extLst>
          </p:cNvPr>
          <p:cNvSpPr txBox="1"/>
          <p:nvPr/>
        </p:nvSpPr>
        <p:spPr>
          <a:xfrm>
            <a:off x="593558" y="476672"/>
            <a:ext cx="79568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pt-BR" sz="3200" dirty="0"/>
              <a:t>Cenário Definido pelo Ministério da Saúde</a:t>
            </a:r>
          </a:p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pt-BR" sz="3200" dirty="0"/>
              <a:t>(nesse momento)</a:t>
            </a:r>
          </a:p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endParaRPr lang="pt-BR" sz="2800" b="1" dirty="0"/>
          </a:p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pt-BR" sz="4000" b="1" dirty="0"/>
              <a:t>Vacinação </a:t>
            </a:r>
            <a:r>
              <a:rPr lang="pt-BR" sz="4000" b="1" u="sng" dirty="0"/>
              <a:t>exclusiva</a:t>
            </a:r>
            <a:r>
              <a:rPr lang="pt-BR" sz="4000" b="1" dirty="0"/>
              <a:t> nas Capitais!  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Tx/>
              <a:buChar char="-"/>
            </a:pPr>
            <a:endParaRPr lang="pt-BR" sz="2400" dirty="0"/>
          </a:p>
        </p:txBody>
      </p:sp>
      <p:pic>
        <p:nvPicPr>
          <p:cNvPr id="2050" name="Picture 2" descr="Podemos usar a vacina chinesa? Saberemos segunda-feira - Boas Novas">
            <a:extLst>
              <a:ext uri="{FF2B5EF4-FFF2-40B4-BE49-F238E27FC236}">
                <a16:creationId xmlns="" xmlns:a16="http://schemas.microsoft.com/office/drawing/2014/main" id="{00118251-7ECB-47A3-9CD8-FC89179B9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027" y="2637594"/>
            <a:ext cx="4697246" cy="313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andrasena\Desktop\1427hfrjenqqv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1049338"/>
            <a:ext cx="303728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932798" y="314848"/>
            <a:ext cx="2139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pt-BR" sz="2800" b="1" dirty="0">
                <a:ln w="11430"/>
                <a:solidFill>
                  <a:srgbClr val="9BBB59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CONTATOS</a:t>
            </a:r>
            <a:endParaRPr lang="pt-BR" sz="2800" b="1" dirty="0">
              <a:ln w="11430"/>
              <a:solidFill>
                <a:srgbClr val="9BBB59">
                  <a:lumMod val="75000"/>
                </a:srgb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tique Olive" pitchFamily="34" charset="0"/>
            </a:endParaRPr>
          </a:p>
        </p:txBody>
      </p:sp>
      <p:sp>
        <p:nvSpPr>
          <p:cNvPr id="4" name="Retângulo 1"/>
          <p:cNvSpPr>
            <a:spLocks noChangeArrowheads="1"/>
          </p:cNvSpPr>
          <p:nvPr/>
        </p:nvSpPr>
        <p:spPr bwMode="auto">
          <a:xfrm>
            <a:off x="413148" y="838201"/>
            <a:ext cx="5599012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b="1" dirty="0">
                <a:solidFill>
                  <a:srgbClr val="000000"/>
                </a:solidFill>
              </a:rPr>
              <a:t>E-mails: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dirty="0">
                <a:solidFill>
                  <a:srgbClr val="4F81BD">
                    <a:lumMod val="75000"/>
                  </a:srgbClr>
                </a:solidFill>
              </a:rPr>
              <a:t>imunizacao.to@gmail.com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  <a:defRPr/>
            </a:pPr>
            <a:r>
              <a:rPr lang="pt-BR" altLang="pt-BR" sz="2000" dirty="0">
                <a:solidFill>
                  <a:srgbClr val="4F81BD">
                    <a:lumMod val="75000"/>
                  </a:srgbClr>
                </a:solidFill>
              </a:rPr>
              <a:t>poloaraguaina@gmail.com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dirty="0">
                <a:solidFill>
                  <a:srgbClr val="4F81BD">
                    <a:lumMod val="75000"/>
                  </a:srgbClr>
                </a:solidFill>
              </a:rPr>
              <a:t>sipnitocantins@gmail.com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dirty="0">
                <a:solidFill>
                  <a:srgbClr val="4F81BD">
                    <a:lumMod val="75000"/>
                  </a:srgbClr>
                </a:solidFill>
              </a:rPr>
              <a:t>criepalmas@gmail.com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dirty="0">
                <a:solidFill>
                  <a:srgbClr val="4F81BD">
                    <a:lumMod val="75000"/>
                  </a:srgbClr>
                </a:solidFill>
              </a:rPr>
              <a:t>imunizacaorededefrioto@gmail.com 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Arial" charset="0"/>
              <a:buNone/>
              <a:defRPr/>
            </a:pPr>
            <a:r>
              <a:rPr lang="pt-BR" altLang="pt-BR" sz="2000" dirty="0">
                <a:solidFill>
                  <a:srgbClr val="4F81BD">
                    <a:lumMod val="75000"/>
                  </a:srgbClr>
                </a:solidFill>
              </a:rPr>
              <a:t>criearaguaina@gmail.com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endParaRPr lang="pt-BR" altLang="pt-BR" sz="20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b="1" dirty="0">
                <a:solidFill>
                  <a:srgbClr val="000000"/>
                </a:solidFill>
              </a:rPr>
              <a:t>Telefones Palmas: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(63) 3218-1783/1784/2749/1779 e 0800-063-1002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endParaRPr lang="pt-BR" altLang="pt-BR" sz="20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b="1" dirty="0">
                <a:solidFill>
                  <a:srgbClr val="000000"/>
                </a:solidFill>
              </a:rPr>
              <a:t>Telefones Pólo Araguaína: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r>
              <a:rPr lang="pt-BR" altLang="pt-BR" sz="2000" dirty="0">
                <a:solidFill>
                  <a:srgbClr val="000000"/>
                </a:solidFill>
              </a:rPr>
              <a:t>(63) 3414-7070/8121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Tx/>
              <a:buNone/>
              <a:defRPr/>
            </a:pPr>
            <a:endParaRPr lang="pt-BR" altLang="pt-BR" sz="2000" dirty="0">
              <a:solidFill>
                <a:srgbClr val="000000"/>
              </a:solidFill>
            </a:endParaRPr>
          </a:p>
        </p:txBody>
      </p:sp>
      <p:pic>
        <p:nvPicPr>
          <p:cNvPr id="5" name="Imagem 7" descr="C:\Users\diandrasena\Desktop\Sem títul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t="12292" r="9190" b="47685"/>
          <a:stretch>
            <a:fillRect/>
          </a:stretch>
        </p:blipFill>
        <p:spPr bwMode="auto">
          <a:xfrm>
            <a:off x="4179094" y="6021288"/>
            <a:ext cx="1457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17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298</Words>
  <Application>Microsoft Office PowerPoint</Application>
  <PresentationFormat>Apresentação na tela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CAROLINE BISERRA COSTA DA LUZ</dc:creator>
  <cp:lastModifiedBy>Diandra Rocha de Sena</cp:lastModifiedBy>
  <cp:revision>38</cp:revision>
  <dcterms:created xsi:type="dcterms:W3CDTF">2020-10-22T11:59:07Z</dcterms:created>
  <dcterms:modified xsi:type="dcterms:W3CDTF">2021-04-20T13:24:14Z</dcterms:modified>
</cp:coreProperties>
</file>